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Mukta Light" panose="020B0000000000000000" pitchFamily="34" charset="77"/>
      <p:regular r:id="rId11"/>
    </p:embeddedFont>
    <p:embeddedFont>
      <p:font typeface="Prompt Medium" panose="020B0604020202020204" pitchFamily="3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5" d="100"/>
          <a:sy n="95"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209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296477"/>
            <a:ext cx="7415927" cy="1371600"/>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Sales Performance Analysis of High Impact Careers</a:t>
            </a:r>
            <a:endParaRPr lang="en-US" sz="4300" dirty="0"/>
          </a:p>
        </p:txBody>
      </p:sp>
      <p:sp>
        <p:nvSpPr>
          <p:cNvPr id="4" name="Text 1"/>
          <p:cNvSpPr/>
          <p:nvPr/>
        </p:nvSpPr>
        <p:spPr>
          <a:xfrm>
            <a:off x="6350437" y="4038362"/>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This presentation explores the sales performance of High Impact Careers. It covers data cleaning, analysis, and visualization, culminating in actionable insights and recommendations.</a:t>
            </a:r>
            <a:endParaRPr lang="en-US" sz="1900" dirty="0"/>
          </a:p>
        </p:txBody>
      </p:sp>
      <p:sp>
        <p:nvSpPr>
          <p:cNvPr id="5" name="Shape 2"/>
          <p:cNvSpPr/>
          <p:nvPr/>
        </p:nvSpPr>
        <p:spPr>
          <a:xfrm>
            <a:off x="6350437" y="5519618"/>
            <a:ext cx="394930" cy="394930"/>
          </a:xfrm>
          <a:prstGeom prst="roundRect">
            <a:avLst>
              <a:gd name="adj" fmla="val 23151155"/>
            </a:avLst>
          </a:prstGeom>
          <a:noFill/>
          <a:ln w="7620">
            <a:solidFill>
              <a:srgbClr val="FFFFFF"/>
            </a:solidFill>
            <a:prstDash val="solid"/>
          </a:ln>
        </p:spPr>
        <p:txBody>
          <a:bodyPr/>
          <a:lstStyle/>
          <a:p>
            <a:endParaRPr lang="en-GB"/>
          </a:p>
        </p:txBody>
      </p:sp>
      <p:pic>
        <p:nvPicPr>
          <p:cNvPr id="6" name="Image 1" descr="preencoded.png"/>
          <p:cNvPicPr>
            <a:picLocks noChangeAspect="1"/>
          </p:cNvPicPr>
          <p:nvPr/>
        </p:nvPicPr>
        <p:blipFill>
          <a:blip r:embed="rId4"/>
          <a:stretch>
            <a:fillRect/>
          </a:stretch>
        </p:blipFill>
        <p:spPr>
          <a:xfrm>
            <a:off x="6358057" y="5527238"/>
            <a:ext cx="379690" cy="379690"/>
          </a:xfrm>
          <a:prstGeom prst="rect">
            <a:avLst/>
          </a:prstGeom>
        </p:spPr>
      </p:pic>
      <p:sp>
        <p:nvSpPr>
          <p:cNvPr id="7" name="Text 3"/>
          <p:cNvSpPr/>
          <p:nvPr/>
        </p:nvSpPr>
        <p:spPr>
          <a:xfrm>
            <a:off x="6868716" y="5501164"/>
            <a:ext cx="2694265" cy="431959"/>
          </a:xfrm>
          <a:prstGeom prst="rect">
            <a:avLst/>
          </a:prstGeom>
          <a:noFill/>
          <a:ln/>
        </p:spPr>
        <p:txBody>
          <a:bodyPr wrap="none" lIns="0" tIns="0" rIns="0" bIns="0" rtlCol="0" anchor="t"/>
          <a:lstStyle/>
          <a:p>
            <a:pPr marL="0" indent="0" algn="l">
              <a:lnSpc>
                <a:spcPts val="3400"/>
              </a:lnSpc>
              <a:buNone/>
            </a:pPr>
            <a:r>
              <a:rPr lang="en-US" sz="2400" b="1" dirty="0">
                <a:solidFill>
                  <a:srgbClr val="DAD8E9"/>
                </a:solidFill>
                <a:latin typeface="Mukta Bold" pitchFamily="34" charset="0"/>
                <a:ea typeface="Mukta Bold" pitchFamily="34" charset="-122"/>
                <a:cs typeface="Mukta Bold" pitchFamily="34" charset="-120"/>
              </a:rPr>
              <a:t>by Oluwatosin Giwa</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464832"/>
            <a:ext cx="8245078"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Data Preparation and Cleaning</a:t>
            </a:r>
            <a:endParaRPr lang="en-US" sz="4300" dirty="0"/>
          </a:p>
        </p:txBody>
      </p:sp>
      <p:sp>
        <p:nvSpPr>
          <p:cNvPr id="3" name="Text 1"/>
          <p:cNvSpPr/>
          <p:nvPr/>
        </p:nvSpPr>
        <p:spPr>
          <a:xfrm>
            <a:off x="864037" y="3767733"/>
            <a:ext cx="3120985"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Initial Data Examination</a:t>
            </a:r>
            <a:endParaRPr lang="en-US" sz="2150" dirty="0"/>
          </a:p>
        </p:txBody>
      </p:sp>
      <p:sp>
        <p:nvSpPr>
          <p:cNvPr id="4" name="Text 2"/>
          <p:cNvSpPr/>
          <p:nvPr/>
        </p:nvSpPr>
        <p:spPr>
          <a:xfrm>
            <a:off x="864037" y="4357449"/>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dataset, an Excel file with 34,867 rows and 15 columns, contained information on order ID, date, customer details, salesperson, branch, product category, and sales metrics.</a:t>
            </a:r>
            <a:endParaRPr lang="en-US" sz="1900" dirty="0"/>
          </a:p>
        </p:txBody>
      </p:sp>
      <p:sp>
        <p:nvSpPr>
          <p:cNvPr id="5" name="Text 3"/>
          <p:cNvSpPr/>
          <p:nvPr/>
        </p:nvSpPr>
        <p:spPr>
          <a:xfrm>
            <a:off x="7623929" y="3767733"/>
            <a:ext cx="2995851"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Data Cleaning in Excel</a:t>
            </a:r>
            <a:endParaRPr lang="en-US" sz="2150" dirty="0"/>
          </a:p>
        </p:txBody>
      </p:sp>
      <p:sp>
        <p:nvSpPr>
          <p:cNvPr id="6" name="Text 4"/>
          <p:cNvSpPr/>
          <p:nvPr/>
        </p:nvSpPr>
        <p:spPr>
          <a:xfrm>
            <a:off x="7623929" y="4357449"/>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initial step involved standardizing date formats, renaming and ordering headers, and correcting data types to ensure data consistency and clarity.</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144000" y="0"/>
            <a:ext cx="5486400" cy="3467219"/>
          </a:xfrm>
          <a:prstGeom prst="rect">
            <a:avLst/>
          </a:prstGeom>
        </p:spPr>
      </p:pic>
      <p:sp>
        <p:nvSpPr>
          <p:cNvPr id="4" name="Text 0"/>
          <p:cNvSpPr/>
          <p:nvPr/>
        </p:nvSpPr>
        <p:spPr>
          <a:xfrm>
            <a:off x="864037" y="1658064"/>
            <a:ext cx="7136249"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Creating Dimension Tables</a:t>
            </a:r>
            <a:endParaRPr lang="en-US" sz="4300" dirty="0"/>
          </a:p>
        </p:txBody>
      </p:sp>
      <p:sp>
        <p:nvSpPr>
          <p:cNvPr id="5" name="Shape 1"/>
          <p:cNvSpPr/>
          <p:nvPr/>
        </p:nvSpPr>
        <p:spPr>
          <a:xfrm>
            <a:off x="864037" y="2714149"/>
            <a:ext cx="7415927" cy="1805226"/>
          </a:xfrm>
          <a:prstGeom prst="roundRect">
            <a:avLst>
              <a:gd name="adj" fmla="val 5744"/>
            </a:avLst>
          </a:prstGeom>
          <a:solidFill>
            <a:srgbClr val="542C49"/>
          </a:solidFill>
          <a:ln w="15240">
            <a:solidFill>
              <a:srgbClr val="6D4562"/>
            </a:solidFill>
            <a:prstDash val="solid"/>
          </a:ln>
        </p:spPr>
        <p:txBody>
          <a:bodyPr/>
          <a:lstStyle/>
          <a:p>
            <a:endParaRPr lang="en-GB"/>
          </a:p>
        </p:txBody>
      </p:sp>
      <p:sp>
        <p:nvSpPr>
          <p:cNvPr id="6" name="Text 2"/>
          <p:cNvSpPr/>
          <p:nvPr/>
        </p:nvSpPr>
        <p:spPr>
          <a:xfrm>
            <a:off x="1126093" y="2976205"/>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Customer Table</a:t>
            </a:r>
            <a:endParaRPr lang="en-US" sz="2150" dirty="0"/>
          </a:p>
        </p:txBody>
      </p:sp>
      <p:sp>
        <p:nvSpPr>
          <p:cNvPr id="7" name="Text 3"/>
          <p:cNvSpPr/>
          <p:nvPr/>
        </p:nvSpPr>
        <p:spPr>
          <a:xfrm>
            <a:off x="1126093" y="3467219"/>
            <a:ext cx="6891814"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This table contained customer name, type, age, and gender, with unique IDs created to link it to the fact table.</a:t>
            </a:r>
            <a:endParaRPr lang="en-US" sz="1900" dirty="0"/>
          </a:p>
        </p:txBody>
      </p:sp>
      <p:sp>
        <p:nvSpPr>
          <p:cNvPr id="8" name="Shape 4"/>
          <p:cNvSpPr/>
          <p:nvPr/>
        </p:nvSpPr>
        <p:spPr>
          <a:xfrm>
            <a:off x="864037" y="4766191"/>
            <a:ext cx="7415927" cy="1805226"/>
          </a:xfrm>
          <a:prstGeom prst="roundRect">
            <a:avLst>
              <a:gd name="adj" fmla="val 5744"/>
            </a:avLst>
          </a:prstGeom>
          <a:solidFill>
            <a:srgbClr val="542C49"/>
          </a:solidFill>
          <a:ln w="15240">
            <a:solidFill>
              <a:srgbClr val="6D4562"/>
            </a:solidFill>
            <a:prstDash val="solid"/>
          </a:ln>
        </p:spPr>
        <p:txBody>
          <a:bodyPr/>
          <a:lstStyle/>
          <a:p>
            <a:endParaRPr lang="en-GB"/>
          </a:p>
        </p:txBody>
      </p:sp>
      <p:sp>
        <p:nvSpPr>
          <p:cNvPr id="9" name="Text 5"/>
          <p:cNvSpPr/>
          <p:nvPr/>
        </p:nvSpPr>
        <p:spPr>
          <a:xfrm>
            <a:off x="1126093" y="502824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Product Table</a:t>
            </a:r>
            <a:endParaRPr lang="en-US" sz="2150" dirty="0"/>
          </a:p>
        </p:txBody>
      </p:sp>
      <p:sp>
        <p:nvSpPr>
          <p:cNvPr id="10" name="Text 6"/>
          <p:cNvSpPr/>
          <p:nvPr/>
        </p:nvSpPr>
        <p:spPr>
          <a:xfrm>
            <a:off x="1126093" y="5519261"/>
            <a:ext cx="6891814"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This table included product ID, category, and subcategory, also with unique IDs for linking.</a:t>
            </a:r>
            <a:endParaRPr lang="en-US" sz="1900" dirty="0"/>
          </a:p>
        </p:txBody>
      </p:sp>
      <p:pic>
        <p:nvPicPr>
          <p:cNvPr id="12" name="Picture 11" descr="A screenshot of a computer&#10;&#10;AI-generated content may be incorrect.">
            <a:extLst>
              <a:ext uri="{FF2B5EF4-FFF2-40B4-BE49-F238E27FC236}">
                <a16:creationId xmlns:a16="http://schemas.microsoft.com/office/drawing/2014/main" id="{B8991082-2DE8-6DBB-916C-064DCF8F1D34}"/>
              </a:ext>
            </a:extLst>
          </p:cNvPr>
          <p:cNvPicPr>
            <a:picLocks noChangeAspect="1"/>
          </p:cNvPicPr>
          <p:nvPr/>
        </p:nvPicPr>
        <p:blipFill>
          <a:blip r:embed="rId5"/>
          <a:stretch>
            <a:fillRect/>
          </a:stretch>
        </p:blipFill>
        <p:spPr>
          <a:xfrm>
            <a:off x="9161621" y="3859306"/>
            <a:ext cx="5468779" cy="43702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4"/>
          <a:stretch>
            <a:fillRect/>
          </a:stretch>
        </p:blipFill>
        <p:spPr>
          <a:xfrm>
            <a:off x="0" y="-1"/>
            <a:ext cx="14630400" cy="3086099"/>
          </a:xfrm>
          <a:prstGeom prst="rect">
            <a:avLst/>
          </a:prstGeom>
        </p:spPr>
      </p:pic>
      <p:sp>
        <p:nvSpPr>
          <p:cNvPr id="4" name="Text 0"/>
          <p:cNvSpPr/>
          <p:nvPr/>
        </p:nvSpPr>
        <p:spPr>
          <a:xfrm>
            <a:off x="864037" y="3859649"/>
            <a:ext cx="11514415"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Data Analysis and Visualization in Power BI</a:t>
            </a:r>
            <a:endParaRPr lang="en-US" sz="4300" dirty="0"/>
          </a:p>
        </p:txBody>
      </p:sp>
      <p:pic>
        <p:nvPicPr>
          <p:cNvPr id="5" name="Image 2" descr="preencoded.png"/>
          <p:cNvPicPr>
            <a:picLocks noChangeAspect="1"/>
          </p:cNvPicPr>
          <p:nvPr/>
        </p:nvPicPr>
        <p:blipFill>
          <a:blip r:embed="rId5"/>
          <a:stretch>
            <a:fillRect/>
          </a:stretch>
        </p:blipFill>
        <p:spPr>
          <a:xfrm>
            <a:off x="864037" y="4915733"/>
            <a:ext cx="617220" cy="617220"/>
          </a:xfrm>
          <a:prstGeom prst="rect">
            <a:avLst/>
          </a:prstGeom>
        </p:spPr>
      </p:pic>
      <p:sp>
        <p:nvSpPr>
          <p:cNvPr id="6" name="Text 1"/>
          <p:cNvSpPr/>
          <p:nvPr/>
        </p:nvSpPr>
        <p:spPr>
          <a:xfrm>
            <a:off x="864037" y="5779770"/>
            <a:ext cx="4558189"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Key Performance Indicators (KPIs)</a:t>
            </a:r>
            <a:endParaRPr lang="en-US" sz="2150" dirty="0"/>
          </a:p>
        </p:txBody>
      </p:sp>
      <p:sp>
        <p:nvSpPr>
          <p:cNvPr id="7" name="Text 2"/>
          <p:cNvSpPr/>
          <p:nvPr/>
        </p:nvSpPr>
        <p:spPr>
          <a:xfrm>
            <a:off x="864037" y="6270784"/>
            <a:ext cx="6266021"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Power BI enabled the calculation and visualization of KPIs such as total customers, product costs, revenue, profits, quantity sold, and average customer age.</a:t>
            </a:r>
            <a:endParaRPr lang="en-US" sz="1900" dirty="0"/>
          </a:p>
        </p:txBody>
      </p:sp>
      <p:pic>
        <p:nvPicPr>
          <p:cNvPr id="8" name="Image 3" descr="preencoded.png"/>
          <p:cNvPicPr>
            <a:picLocks noChangeAspect="1"/>
          </p:cNvPicPr>
          <p:nvPr/>
        </p:nvPicPr>
        <p:blipFill>
          <a:blip r:embed="rId6"/>
          <a:stretch>
            <a:fillRect/>
          </a:stretch>
        </p:blipFill>
        <p:spPr>
          <a:xfrm>
            <a:off x="7500342" y="4915733"/>
            <a:ext cx="617220" cy="617220"/>
          </a:xfrm>
          <a:prstGeom prst="rect">
            <a:avLst/>
          </a:prstGeom>
        </p:spPr>
      </p:pic>
      <p:sp>
        <p:nvSpPr>
          <p:cNvPr id="9" name="Text 3"/>
          <p:cNvSpPr/>
          <p:nvPr/>
        </p:nvSpPr>
        <p:spPr>
          <a:xfrm>
            <a:off x="7500342" y="5779770"/>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Detailed Insights</a:t>
            </a:r>
            <a:endParaRPr lang="en-US" sz="2150" dirty="0"/>
          </a:p>
        </p:txBody>
      </p:sp>
      <p:sp>
        <p:nvSpPr>
          <p:cNvPr id="10" name="Text 4"/>
          <p:cNvSpPr/>
          <p:nvPr/>
        </p:nvSpPr>
        <p:spPr>
          <a:xfrm>
            <a:off x="7500342" y="6270784"/>
            <a:ext cx="6266021"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Analysis focused on profit by age group, product category, and subcategory, as well as annual and quarterly profit trends and salesperson performance.</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 y="-1"/>
            <a:ext cx="5486399" cy="2937867"/>
          </a:xfrm>
          <a:prstGeom prst="rect">
            <a:avLst/>
          </a:prstGeom>
        </p:spPr>
      </p:pic>
      <p:sp>
        <p:nvSpPr>
          <p:cNvPr id="4" name="Text 0"/>
          <p:cNvSpPr/>
          <p:nvPr/>
        </p:nvSpPr>
        <p:spPr>
          <a:xfrm>
            <a:off x="6350437" y="1491020"/>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Interactive Filtering</a:t>
            </a:r>
            <a:endParaRPr lang="en-US" sz="4300" dirty="0"/>
          </a:p>
        </p:txBody>
      </p:sp>
      <p:sp>
        <p:nvSpPr>
          <p:cNvPr id="5" name="Shape 1"/>
          <p:cNvSpPr/>
          <p:nvPr/>
        </p:nvSpPr>
        <p:spPr>
          <a:xfrm>
            <a:off x="6705481" y="2547104"/>
            <a:ext cx="30480" cy="4191357"/>
          </a:xfrm>
          <a:prstGeom prst="roundRect">
            <a:avLst>
              <a:gd name="adj" fmla="val 340200"/>
            </a:avLst>
          </a:prstGeom>
          <a:solidFill>
            <a:srgbClr val="6D4562"/>
          </a:solidFill>
          <a:ln/>
        </p:spPr>
        <p:txBody>
          <a:bodyPr/>
          <a:lstStyle/>
          <a:p>
            <a:endParaRPr lang="en-GB"/>
          </a:p>
        </p:txBody>
      </p:sp>
      <p:sp>
        <p:nvSpPr>
          <p:cNvPr id="6" name="Shape 2"/>
          <p:cNvSpPr/>
          <p:nvPr/>
        </p:nvSpPr>
        <p:spPr>
          <a:xfrm>
            <a:off x="6967954" y="3087172"/>
            <a:ext cx="864037" cy="30480"/>
          </a:xfrm>
          <a:prstGeom prst="roundRect">
            <a:avLst>
              <a:gd name="adj" fmla="val 340200"/>
            </a:avLst>
          </a:prstGeom>
          <a:solidFill>
            <a:srgbClr val="6D4562"/>
          </a:solidFill>
          <a:ln/>
        </p:spPr>
        <p:txBody>
          <a:bodyPr/>
          <a:lstStyle/>
          <a:p>
            <a:endParaRPr lang="en-GB"/>
          </a:p>
        </p:txBody>
      </p:sp>
      <p:sp>
        <p:nvSpPr>
          <p:cNvPr id="7" name="Shape 3"/>
          <p:cNvSpPr/>
          <p:nvPr/>
        </p:nvSpPr>
        <p:spPr>
          <a:xfrm>
            <a:off x="6443008" y="2824758"/>
            <a:ext cx="555427" cy="555427"/>
          </a:xfrm>
          <a:prstGeom prst="roundRect">
            <a:avLst>
              <a:gd name="adj" fmla="val 18669"/>
            </a:avLst>
          </a:prstGeom>
          <a:solidFill>
            <a:srgbClr val="542C49"/>
          </a:solidFill>
          <a:ln w="15240">
            <a:solidFill>
              <a:srgbClr val="6D4562"/>
            </a:solidFill>
            <a:prstDash val="solid"/>
          </a:ln>
        </p:spPr>
        <p:txBody>
          <a:bodyPr/>
          <a:lstStyle/>
          <a:p>
            <a:endParaRPr lang="en-GB"/>
          </a:p>
        </p:txBody>
      </p:sp>
      <p:sp>
        <p:nvSpPr>
          <p:cNvPr id="8" name="Text 4"/>
          <p:cNvSpPr/>
          <p:nvPr/>
        </p:nvSpPr>
        <p:spPr>
          <a:xfrm>
            <a:off x="6659106" y="2937867"/>
            <a:ext cx="123111"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1</a:t>
            </a:r>
            <a:endParaRPr lang="en-US" sz="2550" dirty="0"/>
          </a:p>
        </p:txBody>
      </p:sp>
      <p:sp>
        <p:nvSpPr>
          <p:cNvPr id="9" name="Text 5"/>
          <p:cNvSpPr/>
          <p:nvPr/>
        </p:nvSpPr>
        <p:spPr>
          <a:xfrm>
            <a:off x="8078510" y="2793921"/>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Date</a:t>
            </a:r>
            <a:endParaRPr lang="en-US" sz="2150" dirty="0"/>
          </a:p>
        </p:txBody>
      </p:sp>
      <p:sp>
        <p:nvSpPr>
          <p:cNvPr id="10" name="Text 6"/>
          <p:cNvSpPr/>
          <p:nvPr/>
        </p:nvSpPr>
        <p:spPr>
          <a:xfrm>
            <a:off x="8078510" y="3284934"/>
            <a:ext cx="5687854"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Users could filter data by specific dates, years, and months to analyze trends over time.</a:t>
            </a:r>
            <a:endParaRPr lang="en-US" sz="1900" dirty="0"/>
          </a:p>
        </p:txBody>
      </p:sp>
      <p:sp>
        <p:nvSpPr>
          <p:cNvPr id="11" name="Shape 7"/>
          <p:cNvSpPr/>
          <p:nvPr/>
        </p:nvSpPr>
        <p:spPr>
          <a:xfrm>
            <a:off x="6967954" y="5108734"/>
            <a:ext cx="864037" cy="30480"/>
          </a:xfrm>
          <a:prstGeom prst="roundRect">
            <a:avLst>
              <a:gd name="adj" fmla="val 340200"/>
            </a:avLst>
          </a:prstGeom>
          <a:solidFill>
            <a:srgbClr val="6D4562"/>
          </a:solidFill>
          <a:ln/>
        </p:spPr>
        <p:txBody>
          <a:bodyPr/>
          <a:lstStyle/>
          <a:p>
            <a:endParaRPr lang="en-GB"/>
          </a:p>
        </p:txBody>
      </p:sp>
      <p:sp>
        <p:nvSpPr>
          <p:cNvPr id="12" name="Shape 8"/>
          <p:cNvSpPr/>
          <p:nvPr/>
        </p:nvSpPr>
        <p:spPr>
          <a:xfrm>
            <a:off x="6443008" y="4846320"/>
            <a:ext cx="555427" cy="555427"/>
          </a:xfrm>
          <a:prstGeom prst="roundRect">
            <a:avLst>
              <a:gd name="adj" fmla="val 18669"/>
            </a:avLst>
          </a:prstGeom>
          <a:solidFill>
            <a:srgbClr val="542C49"/>
          </a:solidFill>
          <a:ln w="15240">
            <a:solidFill>
              <a:srgbClr val="6D4562"/>
            </a:solidFill>
            <a:prstDash val="solid"/>
          </a:ln>
        </p:spPr>
        <p:txBody>
          <a:bodyPr/>
          <a:lstStyle/>
          <a:p>
            <a:endParaRPr lang="en-GB"/>
          </a:p>
        </p:txBody>
      </p:sp>
      <p:sp>
        <p:nvSpPr>
          <p:cNvPr id="13" name="Text 9"/>
          <p:cNvSpPr/>
          <p:nvPr/>
        </p:nvSpPr>
        <p:spPr>
          <a:xfrm>
            <a:off x="6624459" y="4959429"/>
            <a:ext cx="192524"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2</a:t>
            </a:r>
            <a:endParaRPr lang="en-US" sz="2550" dirty="0"/>
          </a:p>
        </p:txBody>
      </p:sp>
      <p:sp>
        <p:nvSpPr>
          <p:cNvPr id="14" name="Text 10"/>
          <p:cNvSpPr/>
          <p:nvPr/>
        </p:nvSpPr>
        <p:spPr>
          <a:xfrm>
            <a:off x="8078510" y="4815483"/>
            <a:ext cx="2848094"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Product Subcategory</a:t>
            </a:r>
            <a:endParaRPr lang="en-US" sz="2150" dirty="0"/>
          </a:p>
        </p:txBody>
      </p:sp>
      <p:sp>
        <p:nvSpPr>
          <p:cNvPr id="15" name="Text 11"/>
          <p:cNvSpPr/>
          <p:nvPr/>
        </p:nvSpPr>
        <p:spPr>
          <a:xfrm>
            <a:off x="8078510" y="5306497"/>
            <a:ext cx="5687854"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Interactive filters allowed users to drill down into specific product subcategories to understand their performance.</a:t>
            </a:r>
            <a:endParaRPr lang="en-US" sz="1900" dirty="0"/>
          </a:p>
        </p:txBody>
      </p:sp>
      <p:pic>
        <p:nvPicPr>
          <p:cNvPr id="19" name="Picture 18" descr="A map of the world&#10;&#10;AI-generated content may be incorrect.">
            <a:extLst>
              <a:ext uri="{FF2B5EF4-FFF2-40B4-BE49-F238E27FC236}">
                <a16:creationId xmlns:a16="http://schemas.microsoft.com/office/drawing/2014/main" id="{DD118F3E-6E99-5980-A284-1538EF8945F9}"/>
              </a:ext>
            </a:extLst>
          </p:cNvPr>
          <p:cNvPicPr>
            <a:picLocks noChangeAspect="1"/>
          </p:cNvPicPr>
          <p:nvPr/>
        </p:nvPicPr>
        <p:blipFill>
          <a:blip r:embed="rId5"/>
          <a:stretch>
            <a:fillRect/>
          </a:stretch>
        </p:blipFill>
        <p:spPr>
          <a:xfrm>
            <a:off x="-1" y="3724835"/>
            <a:ext cx="5486399" cy="38823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22302"/>
          </a:xfrm>
          <a:prstGeom prst="rect">
            <a:avLst/>
          </a:prstGeom>
        </p:spPr>
      </p:pic>
      <p:sp>
        <p:nvSpPr>
          <p:cNvPr id="3" name="Text 0"/>
          <p:cNvSpPr/>
          <p:nvPr/>
        </p:nvSpPr>
        <p:spPr>
          <a:xfrm>
            <a:off x="622221" y="2712363"/>
            <a:ext cx="3950851" cy="493752"/>
          </a:xfrm>
          <a:prstGeom prst="rect">
            <a:avLst/>
          </a:prstGeom>
          <a:noFill/>
          <a:ln/>
        </p:spPr>
        <p:txBody>
          <a:bodyPr wrap="none" lIns="0" tIns="0" rIns="0" bIns="0" rtlCol="0" anchor="t"/>
          <a:lstStyle/>
          <a:p>
            <a:pPr marL="0" indent="0">
              <a:lnSpc>
                <a:spcPts val="3850"/>
              </a:lnSpc>
              <a:buNone/>
            </a:pPr>
            <a:r>
              <a:rPr lang="en-US" sz="3100" dirty="0">
                <a:solidFill>
                  <a:srgbClr val="C6BFEE"/>
                </a:solidFill>
                <a:latin typeface="Prompt Medium" pitchFamily="34" charset="0"/>
                <a:ea typeface="Prompt Medium" pitchFamily="34" charset="-122"/>
                <a:cs typeface="Prompt Medium" pitchFamily="34" charset="-120"/>
              </a:rPr>
              <a:t>Recommendations</a:t>
            </a:r>
            <a:endParaRPr lang="en-US" sz="3100" dirty="0"/>
          </a:p>
        </p:txBody>
      </p:sp>
      <p:pic>
        <p:nvPicPr>
          <p:cNvPr id="4" name="Image 1" descr="preencoded.png"/>
          <p:cNvPicPr>
            <a:picLocks noChangeAspect="1"/>
          </p:cNvPicPr>
          <p:nvPr/>
        </p:nvPicPr>
        <p:blipFill>
          <a:blip r:embed="rId4"/>
          <a:stretch>
            <a:fillRect/>
          </a:stretch>
        </p:blipFill>
        <p:spPr>
          <a:xfrm>
            <a:off x="622221" y="3472696"/>
            <a:ext cx="888921" cy="1066681"/>
          </a:xfrm>
          <a:prstGeom prst="rect">
            <a:avLst/>
          </a:prstGeom>
        </p:spPr>
      </p:pic>
      <p:sp>
        <p:nvSpPr>
          <p:cNvPr id="5" name="Text 1"/>
          <p:cNvSpPr/>
          <p:nvPr/>
        </p:nvSpPr>
        <p:spPr>
          <a:xfrm>
            <a:off x="1777722" y="3650456"/>
            <a:ext cx="3099554"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Focus on Profitable Age Groups</a:t>
            </a:r>
            <a:endParaRPr lang="en-US" sz="1550" dirty="0"/>
          </a:p>
        </p:txBody>
      </p:sp>
      <p:sp>
        <p:nvSpPr>
          <p:cNvPr id="6" name="Text 2"/>
          <p:cNvSpPr/>
          <p:nvPr/>
        </p:nvSpPr>
        <p:spPr>
          <a:xfrm>
            <a:off x="1777722" y="4003834"/>
            <a:ext cx="12230457" cy="284321"/>
          </a:xfrm>
          <a:prstGeom prst="rect">
            <a:avLst/>
          </a:prstGeom>
          <a:noFill/>
          <a:ln/>
        </p:spPr>
        <p:txBody>
          <a:bodyPr wrap="non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Marketing efforts should be tailored to the most profitable age groups.</a:t>
            </a:r>
            <a:endParaRPr lang="en-US" sz="1350" dirty="0"/>
          </a:p>
        </p:txBody>
      </p:sp>
      <p:pic>
        <p:nvPicPr>
          <p:cNvPr id="7" name="Image 2" descr="preencoded.png"/>
          <p:cNvPicPr>
            <a:picLocks noChangeAspect="1"/>
          </p:cNvPicPr>
          <p:nvPr/>
        </p:nvPicPr>
        <p:blipFill>
          <a:blip r:embed="rId5"/>
          <a:stretch>
            <a:fillRect/>
          </a:stretch>
        </p:blipFill>
        <p:spPr>
          <a:xfrm>
            <a:off x="622221" y="4539377"/>
            <a:ext cx="888921" cy="1066681"/>
          </a:xfrm>
          <a:prstGeom prst="rect">
            <a:avLst/>
          </a:prstGeom>
        </p:spPr>
      </p:pic>
      <p:sp>
        <p:nvSpPr>
          <p:cNvPr id="8" name="Text 3"/>
          <p:cNvSpPr/>
          <p:nvPr/>
        </p:nvSpPr>
        <p:spPr>
          <a:xfrm>
            <a:off x="1777722" y="4717137"/>
            <a:ext cx="2659737"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Optimize Product Offerings</a:t>
            </a:r>
            <a:endParaRPr lang="en-US" sz="1550" dirty="0"/>
          </a:p>
        </p:txBody>
      </p:sp>
      <p:sp>
        <p:nvSpPr>
          <p:cNvPr id="9" name="Text 4"/>
          <p:cNvSpPr/>
          <p:nvPr/>
        </p:nvSpPr>
        <p:spPr>
          <a:xfrm>
            <a:off x="1777722" y="5070515"/>
            <a:ext cx="12230457" cy="284321"/>
          </a:xfrm>
          <a:prstGeom prst="rect">
            <a:avLst/>
          </a:prstGeom>
          <a:noFill/>
          <a:ln/>
        </p:spPr>
        <p:txBody>
          <a:bodyPr wrap="non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Increase inventory and promotional efforts for high-performing product categories and subcategories.</a:t>
            </a:r>
            <a:endParaRPr lang="en-US" sz="1350" dirty="0"/>
          </a:p>
        </p:txBody>
      </p:sp>
      <p:pic>
        <p:nvPicPr>
          <p:cNvPr id="10" name="Image 3" descr="preencoded.png"/>
          <p:cNvPicPr>
            <a:picLocks noChangeAspect="1"/>
          </p:cNvPicPr>
          <p:nvPr/>
        </p:nvPicPr>
        <p:blipFill>
          <a:blip r:embed="rId6"/>
          <a:stretch>
            <a:fillRect/>
          </a:stretch>
        </p:blipFill>
        <p:spPr>
          <a:xfrm>
            <a:off x="622221" y="5606058"/>
            <a:ext cx="888921" cy="1066681"/>
          </a:xfrm>
          <a:prstGeom prst="rect">
            <a:avLst/>
          </a:prstGeom>
        </p:spPr>
      </p:pic>
      <p:sp>
        <p:nvSpPr>
          <p:cNvPr id="11" name="Text 5"/>
          <p:cNvSpPr/>
          <p:nvPr/>
        </p:nvSpPr>
        <p:spPr>
          <a:xfrm>
            <a:off x="1777722" y="5783818"/>
            <a:ext cx="2008823"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Seasonal Promotions</a:t>
            </a:r>
            <a:endParaRPr lang="en-US" sz="1550" dirty="0"/>
          </a:p>
        </p:txBody>
      </p:sp>
      <p:sp>
        <p:nvSpPr>
          <p:cNvPr id="12" name="Text 6"/>
          <p:cNvSpPr/>
          <p:nvPr/>
        </p:nvSpPr>
        <p:spPr>
          <a:xfrm>
            <a:off x="1777722" y="6137196"/>
            <a:ext cx="12230457" cy="284321"/>
          </a:xfrm>
          <a:prstGeom prst="rect">
            <a:avLst/>
          </a:prstGeom>
          <a:noFill/>
          <a:ln/>
        </p:spPr>
        <p:txBody>
          <a:bodyPr wrap="non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Leverage insights from quarterly trends to run targeted promotions during peak periods.</a:t>
            </a:r>
            <a:endParaRPr lang="en-US" sz="1350" dirty="0"/>
          </a:p>
        </p:txBody>
      </p:sp>
      <p:pic>
        <p:nvPicPr>
          <p:cNvPr id="13" name="Image 4" descr="preencoded.png"/>
          <p:cNvPicPr>
            <a:picLocks noChangeAspect="1"/>
          </p:cNvPicPr>
          <p:nvPr/>
        </p:nvPicPr>
        <p:blipFill>
          <a:blip r:embed="rId7"/>
          <a:stretch>
            <a:fillRect/>
          </a:stretch>
        </p:blipFill>
        <p:spPr>
          <a:xfrm>
            <a:off x="622221" y="6672739"/>
            <a:ext cx="888921" cy="1066681"/>
          </a:xfrm>
          <a:prstGeom prst="rect">
            <a:avLst/>
          </a:prstGeom>
        </p:spPr>
      </p:pic>
      <p:sp>
        <p:nvSpPr>
          <p:cNvPr id="14" name="Text 7"/>
          <p:cNvSpPr/>
          <p:nvPr/>
        </p:nvSpPr>
        <p:spPr>
          <a:xfrm>
            <a:off x="1777722" y="6850499"/>
            <a:ext cx="1995607"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Salesperson Training</a:t>
            </a:r>
            <a:endParaRPr lang="en-US" sz="1550" dirty="0"/>
          </a:p>
        </p:txBody>
      </p:sp>
      <p:sp>
        <p:nvSpPr>
          <p:cNvPr id="15" name="Text 8"/>
          <p:cNvSpPr/>
          <p:nvPr/>
        </p:nvSpPr>
        <p:spPr>
          <a:xfrm>
            <a:off x="1777722" y="7203877"/>
            <a:ext cx="12230457" cy="284321"/>
          </a:xfrm>
          <a:prstGeom prst="rect">
            <a:avLst/>
          </a:prstGeom>
          <a:noFill/>
          <a:ln/>
        </p:spPr>
        <p:txBody>
          <a:bodyPr wrap="non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Implement training programs based on the practices of top-performing salespersons to boost overall sales performance.</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801172"/>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Conclusion</a:t>
            </a:r>
            <a:endParaRPr lang="en-US" sz="4300" dirty="0"/>
          </a:p>
        </p:txBody>
      </p:sp>
      <p:pic>
        <p:nvPicPr>
          <p:cNvPr id="3" name="Image 0" descr="preencoded.png"/>
          <p:cNvPicPr>
            <a:picLocks noChangeAspect="1"/>
          </p:cNvPicPr>
          <p:nvPr/>
        </p:nvPicPr>
        <p:blipFill>
          <a:blip r:embed="rId3"/>
          <a:stretch>
            <a:fillRect/>
          </a:stretch>
        </p:blipFill>
        <p:spPr>
          <a:xfrm>
            <a:off x="3025140" y="1980724"/>
            <a:ext cx="2128838" cy="1774746"/>
          </a:xfrm>
          <a:prstGeom prst="rect">
            <a:avLst/>
          </a:prstGeom>
        </p:spPr>
      </p:pic>
      <p:sp>
        <p:nvSpPr>
          <p:cNvPr id="4" name="Text 1"/>
          <p:cNvSpPr/>
          <p:nvPr/>
        </p:nvSpPr>
        <p:spPr>
          <a:xfrm>
            <a:off x="4031813" y="2850356"/>
            <a:ext cx="115491" cy="493752"/>
          </a:xfrm>
          <a:prstGeom prst="rect">
            <a:avLst/>
          </a:prstGeom>
          <a:noFill/>
          <a:ln/>
        </p:spPr>
        <p:txBody>
          <a:bodyPr wrap="none" lIns="0" tIns="0" rIns="0" bIns="0" rtlCol="0" anchor="t"/>
          <a:lstStyle/>
          <a:p>
            <a:pPr marL="0" indent="0" algn="ctr">
              <a:lnSpc>
                <a:spcPts val="3850"/>
              </a:lnSpc>
              <a:buNone/>
            </a:pPr>
            <a:r>
              <a:rPr lang="en-US" sz="2400" dirty="0">
                <a:solidFill>
                  <a:srgbClr val="DAD8E9"/>
                </a:solidFill>
                <a:latin typeface="Prompt Medium" pitchFamily="34" charset="0"/>
                <a:ea typeface="Prompt Medium" pitchFamily="34" charset="-122"/>
                <a:cs typeface="Prompt Medium" pitchFamily="34" charset="-120"/>
              </a:rPr>
              <a:t>1</a:t>
            </a:r>
            <a:endParaRPr lang="en-US" sz="2400" dirty="0"/>
          </a:p>
        </p:txBody>
      </p:sp>
      <p:sp>
        <p:nvSpPr>
          <p:cNvPr id="5" name="Text 2"/>
          <p:cNvSpPr/>
          <p:nvPr/>
        </p:nvSpPr>
        <p:spPr>
          <a:xfrm>
            <a:off x="5400794" y="2227540"/>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Data-Driven Insights</a:t>
            </a:r>
            <a:endParaRPr lang="en-US" sz="2150" dirty="0"/>
          </a:p>
        </p:txBody>
      </p:sp>
      <p:sp>
        <p:nvSpPr>
          <p:cNvPr id="6" name="Text 3"/>
          <p:cNvSpPr/>
          <p:nvPr/>
        </p:nvSpPr>
        <p:spPr>
          <a:xfrm>
            <a:off x="5400794" y="2718554"/>
            <a:ext cx="8118753"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The analysis provided a comprehensive understanding of sales dynamics, leading to informed recommendations.</a:t>
            </a:r>
            <a:endParaRPr lang="en-US" sz="1900" dirty="0"/>
          </a:p>
        </p:txBody>
      </p:sp>
      <p:sp>
        <p:nvSpPr>
          <p:cNvPr id="7" name="Shape 4"/>
          <p:cNvSpPr/>
          <p:nvPr/>
        </p:nvSpPr>
        <p:spPr>
          <a:xfrm>
            <a:off x="5215652" y="3771067"/>
            <a:ext cx="8489037" cy="15240"/>
          </a:xfrm>
          <a:prstGeom prst="roundRect">
            <a:avLst>
              <a:gd name="adj" fmla="val 680400"/>
            </a:avLst>
          </a:prstGeom>
          <a:solidFill>
            <a:srgbClr val="6D4562"/>
          </a:solidFill>
          <a:ln/>
        </p:spPr>
        <p:txBody>
          <a:bodyPr/>
          <a:lstStyle/>
          <a:p>
            <a:endParaRPr lang="en-GB"/>
          </a:p>
        </p:txBody>
      </p:sp>
      <p:pic>
        <p:nvPicPr>
          <p:cNvPr id="8" name="Image 1" descr="preencoded.png"/>
          <p:cNvPicPr>
            <a:picLocks noChangeAspect="1"/>
          </p:cNvPicPr>
          <p:nvPr/>
        </p:nvPicPr>
        <p:blipFill>
          <a:blip r:embed="rId4"/>
          <a:stretch>
            <a:fillRect/>
          </a:stretch>
        </p:blipFill>
        <p:spPr>
          <a:xfrm>
            <a:off x="1960721" y="3817144"/>
            <a:ext cx="4257675" cy="1774746"/>
          </a:xfrm>
          <a:prstGeom prst="rect">
            <a:avLst/>
          </a:prstGeom>
        </p:spPr>
      </p:pic>
      <p:sp>
        <p:nvSpPr>
          <p:cNvPr id="9" name="Text 5"/>
          <p:cNvSpPr/>
          <p:nvPr/>
        </p:nvSpPr>
        <p:spPr>
          <a:xfrm>
            <a:off x="3999190" y="4457581"/>
            <a:ext cx="180618" cy="493752"/>
          </a:xfrm>
          <a:prstGeom prst="rect">
            <a:avLst/>
          </a:prstGeom>
          <a:noFill/>
          <a:ln/>
        </p:spPr>
        <p:txBody>
          <a:bodyPr wrap="none" lIns="0" tIns="0" rIns="0" bIns="0" rtlCol="0" anchor="t"/>
          <a:lstStyle/>
          <a:p>
            <a:pPr marL="0" indent="0" algn="ctr">
              <a:lnSpc>
                <a:spcPts val="3850"/>
              </a:lnSpc>
              <a:buNone/>
            </a:pPr>
            <a:r>
              <a:rPr lang="en-US" sz="2400" dirty="0">
                <a:solidFill>
                  <a:srgbClr val="DAD8E9"/>
                </a:solidFill>
                <a:latin typeface="Prompt Medium" pitchFamily="34" charset="0"/>
                <a:ea typeface="Prompt Medium" pitchFamily="34" charset="-122"/>
                <a:cs typeface="Prompt Medium" pitchFamily="34" charset="-120"/>
              </a:rPr>
              <a:t>2</a:t>
            </a:r>
            <a:endParaRPr lang="en-US" sz="2400" dirty="0"/>
          </a:p>
        </p:txBody>
      </p:sp>
      <p:sp>
        <p:nvSpPr>
          <p:cNvPr id="10" name="Text 6"/>
          <p:cNvSpPr/>
          <p:nvPr/>
        </p:nvSpPr>
        <p:spPr>
          <a:xfrm>
            <a:off x="6465213" y="4063960"/>
            <a:ext cx="3992761"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Actionable Recommendations</a:t>
            </a:r>
            <a:endParaRPr lang="en-US" sz="2150" dirty="0"/>
          </a:p>
        </p:txBody>
      </p:sp>
      <p:sp>
        <p:nvSpPr>
          <p:cNvPr id="11" name="Text 7"/>
          <p:cNvSpPr/>
          <p:nvPr/>
        </p:nvSpPr>
        <p:spPr>
          <a:xfrm>
            <a:off x="6465213" y="4554974"/>
            <a:ext cx="7054334"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The insights can be used to drive business growth and improve sales performance.</a:t>
            </a:r>
            <a:endParaRPr lang="en-US" sz="1900" dirty="0"/>
          </a:p>
        </p:txBody>
      </p:sp>
      <p:sp>
        <p:nvSpPr>
          <p:cNvPr id="12" name="Shape 8"/>
          <p:cNvSpPr/>
          <p:nvPr/>
        </p:nvSpPr>
        <p:spPr>
          <a:xfrm>
            <a:off x="6280071" y="5607487"/>
            <a:ext cx="7424618" cy="15240"/>
          </a:xfrm>
          <a:prstGeom prst="roundRect">
            <a:avLst>
              <a:gd name="adj" fmla="val 680400"/>
            </a:avLst>
          </a:prstGeom>
          <a:solidFill>
            <a:srgbClr val="6D4562"/>
          </a:solidFill>
          <a:ln/>
        </p:spPr>
        <p:txBody>
          <a:bodyPr/>
          <a:lstStyle/>
          <a:p>
            <a:endParaRPr lang="en-GB"/>
          </a:p>
        </p:txBody>
      </p:sp>
      <p:pic>
        <p:nvPicPr>
          <p:cNvPr id="13" name="Image 2" descr="preencoded.png"/>
          <p:cNvPicPr>
            <a:picLocks noChangeAspect="1"/>
          </p:cNvPicPr>
          <p:nvPr/>
        </p:nvPicPr>
        <p:blipFill>
          <a:blip r:embed="rId5"/>
          <a:stretch>
            <a:fillRect/>
          </a:stretch>
        </p:blipFill>
        <p:spPr>
          <a:xfrm>
            <a:off x="896183" y="5653564"/>
            <a:ext cx="6386632" cy="1774746"/>
          </a:xfrm>
          <a:prstGeom prst="rect">
            <a:avLst/>
          </a:prstGeom>
        </p:spPr>
      </p:pic>
      <p:sp>
        <p:nvSpPr>
          <p:cNvPr id="14" name="Text 9"/>
          <p:cNvSpPr/>
          <p:nvPr/>
        </p:nvSpPr>
        <p:spPr>
          <a:xfrm>
            <a:off x="3999905" y="6294001"/>
            <a:ext cx="179070" cy="493752"/>
          </a:xfrm>
          <a:prstGeom prst="rect">
            <a:avLst/>
          </a:prstGeom>
          <a:noFill/>
          <a:ln/>
        </p:spPr>
        <p:txBody>
          <a:bodyPr wrap="none" lIns="0" tIns="0" rIns="0" bIns="0" rtlCol="0" anchor="t"/>
          <a:lstStyle/>
          <a:p>
            <a:pPr marL="0" indent="0" algn="ctr">
              <a:lnSpc>
                <a:spcPts val="3850"/>
              </a:lnSpc>
              <a:buNone/>
            </a:pPr>
            <a:r>
              <a:rPr lang="en-US" sz="2400" dirty="0">
                <a:solidFill>
                  <a:srgbClr val="DAD8E9"/>
                </a:solidFill>
                <a:latin typeface="Prompt Medium" pitchFamily="34" charset="0"/>
                <a:ea typeface="Prompt Medium" pitchFamily="34" charset="-122"/>
                <a:cs typeface="Prompt Medium" pitchFamily="34" charset="-120"/>
              </a:rPr>
              <a:t>3</a:t>
            </a:r>
            <a:endParaRPr lang="en-US" sz="2400" dirty="0"/>
          </a:p>
        </p:txBody>
      </p:sp>
      <p:sp>
        <p:nvSpPr>
          <p:cNvPr id="15" name="Text 10"/>
          <p:cNvSpPr/>
          <p:nvPr/>
        </p:nvSpPr>
        <p:spPr>
          <a:xfrm>
            <a:off x="7529632" y="5900380"/>
            <a:ext cx="2996684"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Value of Data Analysis</a:t>
            </a:r>
            <a:endParaRPr lang="en-US" sz="2150" dirty="0"/>
          </a:p>
        </p:txBody>
      </p:sp>
      <p:sp>
        <p:nvSpPr>
          <p:cNvPr id="16" name="Text 11"/>
          <p:cNvSpPr/>
          <p:nvPr/>
        </p:nvSpPr>
        <p:spPr>
          <a:xfrm>
            <a:off x="7529632" y="6391394"/>
            <a:ext cx="5989915"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This project underscored the importance of data-driven decision-making in today's business environment.</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796659"/>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Next Steps</a:t>
            </a:r>
            <a:endParaRPr lang="en-US" sz="4300" dirty="0"/>
          </a:p>
        </p:txBody>
      </p:sp>
      <p:sp>
        <p:nvSpPr>
          <p:cNvPr id="4" name="Text 1"/>
          <p:cNvSpPr/>
          <p:nvPr/>
        </p:nvSpPr>
        <p:spPr>
          <a:xfrm>
            <a:off x="864037" y="3852743"/>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next steps involve implementing the recommendations, monitoring the impact on sales performance, and continuously refining the analysis process. This will ensure that High Impact Careers continues to optimize its sales strategies and achieve its business goals.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440</Words>
  <Application>Microsoft Macintosh PowerPoint</Application>
  <PresentationFormat>Custom</PresentationFormat>
  <Paragraphs>54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Prompt Medium</vt:lpstr>
      <vt:lpstr>Mukta Light</vt:lpstr>
      <vt:lpstr>Mukta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Oluwatosin Lukman Giwa [Student-BUS]</cp:lastModifiedBy>
  <cp:revision>2</cp:revision>
  <dcterms:created xsi:type="dcterms:W3CDTF">2025-02-11T06:12:29Z</dcterms:created>
  <dcterms:modified xsi:type="dcterms:W3CDTF">2025-02-11T06:17:26Z</dcterms:modified>
</cp:coreProperties>
</file>